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2" r:id="rId7"/>
    <p:sldId id="261" r:id="rId8"/>
    <p:sldId id="262" r:id="rId9"/>
    <p:sldId id="263" r:id="rId10"/>
    <p:sldId id="264" r:id="rId11"/>
    <p:sldId id="265" r:id="rId12"/>
    <p:sldId id="267" r:id="rId13"/>
    <p:sldId id="268" r:id="rId14"/>
    <p:sldId id="269" r:id="rId15"/>
    <p:sldId id="266"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D2FDFB-F388-4F4F-8373-B40A24867E75}">
          <p14:sldIdLst>
            <p14:sldId id="256"/>
            <p14:sldId id="257"/>
            <p14:sldId id="258"/>
            <p14:sldId id="259"/>
            <p14:sldId id="260"/>
            <p14:sldId id="272"/>
            <p14:sldId id="261"/>
            <p14:sldId id="262"/>
            <p14:sldId id="263"/>
            <p14:sldId id="264"/>
            <p14:sldId id="265"/>
            <p14:sldId id="267"/>
            <p14:sldId id="268"/>
            <p14:sldId id="269"/>
            <p14:sldId id="266"/>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718"/>
  </p:normalViewPr>
  <p:slideViewPr>
    <p:cSldViewPr snapToGrid="0" snapToObjects="1">
      <p:cViewPr varScale="1">
        <p:scale>
          <a:sx n="85" d="100"/>
          <a:sy n="85" d="100"/>
        </p:scale>
        <p:origin x="19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10/5/19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SrO56i4M1I" TargetMode="External"/><Relationship Id="rId2" Type="http://schemas.openxmlformats.org/officeDocument/2006/relationships/hyperlink" Target="https://youtu.be/DyTqMwhRJpo" TargetMode="External"/><Relationship Id="rId1" Type="http://schemas.openxmlformats.org/officeDocument/2006/relationships/slideLayout" Target="../slideLayouts/slideLayout2.xml"/><Relationship Id="rId5" Type="http://schemas.openxmlformats.org/officeDocument/2006/relationships/hyperlink" Target="https://youtu.be/FkvC6qQNbxc" TargetMode="External"/><Relationship Id="rId4" Type="http://schemas.openxmlformats.org/officeDocument/2006/relationships/hyperlink" Target="https://youtu.be/prCyYf-KbM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peechanddebate.org/" TargetMode="External"/><Relationship Id="rId2" Type="http://schemas.openxmlformats.org/officeDocument/2006/relationships/hyperlink" Target="http://www.njsdl.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38FE-1CEF-A040-8858-3AF07438855B}"/>
              </a:ext>
            </a:extLst>
          </p:cNvPr>
          <p:cNvSpPr>
            <a:spLocks noGrp="1"/>
          </p:cNvSpPr>
          <p:nvPr>
            <p:ph type="ctrTitle"/>
          </p:nvPr>
        </p:nvSpPr>
        <p:spPr/>
        <p:txBody>
          <a:bodyPr/>
          <a:lstStyle/>
          <a:p>
            <a:pPr algn="ctr"/>
            <a:r>
              <a:rPr lang="en-US" sz="4800" dirty="0"/>
              <a:t>WELCOME TO NEW JERSEY SPEECH AND DEBATE</a:t>
            </a:r>
          </a:p>
        </p:txBody>
      </p:sp>
      <p:sp>
        <p:nvSpPr>
          <p:cNvPr id="3" name="Subtitle 2">
            <a:extLst>
              <a:ext uri="{FF2B5EF4-FFF2-40B4-BE49-F238E27FC236}">
                <a16:creationId xmlns:a16="http://schemas.microsoft.com/office/drawing/2014/main" id="{0602413D-49F3-3F4F-AEB9-A320AE093B5C}"/>
              </a:ext>
            </a:extLst>
          </p:cNvPr>
          <p:cNvSpPr>
            <a:spLocks noGrp="1"/>
          </p:cNvSpPr>
          <p:nvPr>
            <p:ph type="subTitle" idx="1"/>
          </p:nvPr>
        </p:nvSpPr>
        <p:spPr/>
        <p:txBody>
          <a:bodyPr/>
          <a:lstStyle/>
          <a:p>
            <a:pPr algn="ctr"/>
            <a:r>
              <a:rPr lang="en-US" sz="2400" dirty="0"/>
              <a:t> </a:t>
            </a:r>
            <a:r>
              <a:rPr lang="en-US" sz="3600" dirty="0"/>
              <a:t>JUDGE WORKSHOP </a:t>
            </a:r>
          </a:p>
        </p:txBody>
      </p:sp>
    </p:spTree>
    <p:extLst>
      <p:ext uri="{BB962C8B-B14F-4D97-AF65-F5344CB8AC3E}">
        <p14:creationId xmlns:p14="http://schemas.microsoft.com/office/powerpoint/2010/main" val="235479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1A9F-B589-554C-9A70-4CCFFCBD1EC4}"/>
              </a:ext>
            </a:extLst>
          </p:cNvPr>
          <p:cNvSpPr>
            <a:spLocks noGrp="1"/>
          </p:cNvSpPr>
          <p:nvPr>
            <p:ph type="title"/>
          </p:nvPr>
        </p:nvSpPr>
        <p:spPr/>
        <p:txBody>
          <a:bodyPr>
            <a:normAutofit/>
          </a:bodyPr>
          <a:lstStyle/>
          <a:p>
            <a:pPr algn="ctr"/>
            <a:r>
              <a:rPr lang="en-US" sz="4800" dirty="0"/>
              <a:t>JUDGES’ RESPONSIBILITIES</a:t>
            </a:r>
          </a:p>
        </p:txBody>
      </p:sp>
      <p:sp>
        <p:nvSpPr>
          <p:cNvPr id="3" name="Content Placeholder 2">
            <a:extLst>
              <a:ext uri="{FF2B5EF4-FFF2-40B4-BE49-F238E27FC236}">
                <a16:creationId xmlns:a16="http://schemas.microsoft.com/office/drawing/2014/main" id="{556DFDF6-41CE-F540-9C0F-6451A6B6852A}"/>
              </a:ext>
            </a:extLst>
          </p:cNvPr>
          <p:cNvSpPr>
            <a:spLocks noGrp="1"/>
          </p:cNvSpPr>
          <p:nvPr>
            <p:ph sz="half" idx="1"/>
          </p:nvPr>
        </p:nvSpPr>
        <p:spPr/>
        <p:txBody>
          <a:bodyPr>
            <a:normAutofit fontScale="85000" lnSpcReduction="20000"/>
          </a:bodyPr>
          <a:lstStyle/>
          <a:p>
            <a:r>
              <a:rPr lang="en-US" sz="2400" dirty="0"/>
              <a:t>IN</a:t>
            </a:r>
            <a:r>
              <a:rPr lang="en-US" sz="2800" dirty="0"/>
              <a:t> </a:t>
            </a:r>
            <a:r>
              <a:rPr lang="en-US" sz="2400" dirty="0"/>
              <a:t>SPEECH</a:t>
            </a:r>
          </a:p>
          <a:p>
            <a:pPr>
              <a:buAutoNum type="arabicPeriod"/>
            </a:pPr>
            <a:r>
              <a:rPr lang="en-US" sz="1600" dirty="0"/>
              <a:t>Attend judge meeting; every tournament has different protocols driven by their administrations.</a:t>
            </a:r>
          </a:p>
          <a:p>
            <a:pPr>
              <a:buAutoNum type="arabicPeriod"/>
            </a:pPr>
            <a:r>
              <a:rPr lang="en-US" sz="1600" dirty="0"/>
              <a:t>Arrive at your room as soon as possible. If there is a judge call in a central location (typically to guarantee your presence, and distribution of paper ballots) pick up ballot and go to room. OR if notified electronically, go to room asap.</a:t>
            </a:r>
          </a:p>
          <a:p>
            <a:pPr>
              <a:buAutoNum type="arabicPeriod"/>
            </a:pPr>
            <a:r>
              <a:rPr lang="en-US" sz="1600" dirty="0"/>
              <a:t>Establish your credibility; do not reveal experience; follow the schematic as much as possible.</a:t>
            </a:r>
          </a:p>
          <a:p>
            <a:pPr>
              <a:buAutoNum type="arabicPeriod"/>
            </a:pPr>
            <a:r>
              <a:rPr lang="en-US" sz="1600" dirty="0"/>
              <a:t>PROVIDE TIME SIGNAL WHEN REQUIRED OR REQUESTED</a:t>
            </a:r>
          </a:p>
          <a:p>
            <a:pPr>
              <a:buAutoNum type="arabicPeriod"/>
            </a:pPr>
            <a:r>
              <a:rPr lang="en-US" sz="1600" dirty="0"/>
              <a:t>Rank the room 1 -6/7; provide constructive criticism to validate your rank.</a:t>
            </a:r>
          </a:p>
          <a:p>
            <a:pPr>
              <a:buAutoNum type="arabicPeriod"/>
            </a:pPr>
            <a:endParaRPr lang="en-US" sz="1600" dirty="0"/>
          </a:p>
        </p:txBody>
      </p:sp>
      <p:sp>
        <p:nvSpPr>
          <p:cNvPr id="4" name="Content Placeholder 3">
            <a:extLst>
              <a:ext uri="{FF2B5EF4-FFF2-40B4-BE49-F238E27FC236}">
                <a16:creationId xmlns:a16="http://schemas.microsoft.com/office/drawing/2014/main" id="{527CBE56-C235-464D-84ED-4DDF77D03843}"/>
              </a:ext>
            </a:extLst>
          </p:cNvPr>
          <p:cNvSpPr>
            <a:spLocks noGrp="1"/>
          </p:cNvSpPr>
          <p:nvPr>
            <p:ph sz="half" idx="2"/>
          </p:nvPr>
        </p:nvSpPr>
        <p:spPr/>
        <p:txBody>
          <a:bodyPr>
            <a:normAutofit fontScale="85000" lnSpcReduction="20000"/>
          </a:bodyPr>
          <a:lstStyle/>
          <a:p>
            <a:r>
              <a:rPr lang="en-US" sz="2400" dirty="0"/>
              <a:t>IN DEBATE</a:t>
            </a:r>
          </a:p>
          <a:p>
            <a:pPr>
              <a:buAutoNum type="arabicPeriod"/>
            </a:pPr>
            <a:r>
              <a:rPr lang="en-US" sz="1600" dirty="0"/>
              <a:t>Attend judge meeting; every tournament has different protocols driven by their administrations.</a:t>
            </a:r>
          </a:p>
          <a:p>
            <a:pPr>
              <a:buFont typeface="Wingdings 3" charset="2"/>
              <a:buAutoNum type="arabicPeriod"/>
            </a:pPr>
            <a:r>
              <a:rPr lang="en-US" sz="1600" dirty="0"/>
              <a:t>Arrive at your room as soon as possible. If there is a judge call in a central location (typically to guarantee your presence, and distribution of paper ballots) pick up ballot and go to room. OR if notified electronically, go to room asap.</a:t>
            </a:r>
          </a:p>
          <a:p>
            <a:pPr>
              <a:buAutoNum type="arabicPeriod"/>
            </a:pPr>
            <a:r>
              <a:rPr lang="en-US" sz="1600" dirty="0"/>
              <a:t>Establish your credibility; do not reveal experience.</a:t>
            </a:r>
          </a:p>
          <a:p>
            <a:pPr>
              <a:buAutoNum type="arabicPeriod"/>
            </a:pPr>
            <a:r>
              <a:rPr lang="en-US" sz="1600" dirty="0"/>
              <a:t>PROVIDE TIME SIGNALS or Keep time (even when the students keep their own time.)</a:t>
            </a:r>
          </a:p>
          <a:p>
            <a:pPr>
              <a:buAutoNum type="arabicPeriod"/>
            </a:pPr>
            <a:r>
              <a:rPr lang="en-US" sz="1600" dirty="0"/>
              <a:t>Determine the winner in the round, and provide a reason for your decision (RFD). Indicate what arguments led to that decision. Provide speakers points for each debater.</a:t>
            </a:r>
          </a:p>
          <a:p>
            <a:pPr>
              <a:buAutoNum type="arabicPeriod"/>
            </a:pPr>
            <a:endParaRPr lang="en-US" sz="1600" dirty="0"/>
          </a:p>
          <a:p>
            <a:pPr>
              <a:buAutoNum type="arabicPeriod"/>
            </a:pPr>
            <a:endParaRPr lang="en-US" sz="1600" dirty="0"/>
          </a:p>
          <a:p>
            <a:pPr>
              <a:buAutoNum type="arabicPeriod"/>
            </a:pPr>
            <a:endParaRPr lang="en-US" sz="1600" dirty="0"/>
          </a:p>
          <a:p>
            <a:pPr marL="0" indent="0">
              <a:buNone/>
            </a:pPr>
            <a:endParaRPr lang="en-US" sz="1500" dirty="0"/>
          </a:p>
        </p:txBody>
      </p:sp>
    </p:spTree>
    <p:extLst>
      <p:ext uri="{BB962C8B-B14F-4D97-AF65-F5344CB8AC3E}">
        <p14:creationId xmlns:p14="http://schemas.microsoft.com/office/powerpoint/2010/main" val="306885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C3007-4AD9-784F-8120-13581A084686}"/>
              </a:ext>
            </a:extLst>
          </p:cNvPr>
          <p:cNvSpPr>
            <a:spLocks noGrp="1"/>
          </p:cNvSpPr>
          <p:nvPr>
            <p:ph type="title"/>
          </p:nvPr>
        </p:nvSpPr>
        <p:spPr>
          <a:xfrm>
            <a:off x="677334" y="609599"/>
            <a:ext cx="8596668" cy="1550989"/>
          </a:xfrm>
        </p:spPr>
        <p:txBody>
          <a:bodyPr>
            <a:normAutofit/>
          </a:bodyPr>
          <a:lstStyle/>
          <a:p>
            <a:pPr algn="ctr"/>
            <a:r>
              <a:rPr lang="en-US" sz="4800" dirty="0"/>
              <a:t>PAPER AND ONLINE E-BALLOTS</a:t>
            </a:r>
          </a:p>
        </p:txBody>
      </p:sp>
      <p:sp>
        <p:nvSpPr>
          <p:cNvPr id="6" name="Content Placeholder 5">
            <a:extLst>
              <a:ext uri="{FF2B5EF4-FFF2-40B4-BE49-F238E27FC236}">
                <a16:creationId xmlns:a16="http://schemas.microsoft.com/office/drawing/2014/main" id="{DB0904A7-C63D-7645-ABC7-683E616F6CE7}"/>
              </a:ext>
            </a:extLst>
          </p:cNvPr>
          <p:cNvSpPr>
            <a:spLocks noGrp="1"/>
          </p:cNvSpPr>
          <p:nvPr>
            <p:ph idx="1"/>
          </p:nvPr>
        </p:nvSpPr>
        <p:spPr/>
        <p:txBody>
          <a:bodyPr>
            <a:normAutofit fontScale="77500" lnSpcReduction="20000"/>
          </a:bodyPr>
          <a:lstStyle/>
          <a:p>
            <a:pPr marL="0" indent="0" algn="ctr">
              <a:buNone/>
            </a:pPr>
            <a:r>
              <a:rPr lang="en-US" sz="3000" dirty="0"/>
              <a:t>NEW JERSEY SPEECH AND DEBATE TOURNAMENTS:</a:t>
            </a:r>
          </a:p>
          <a:p>
            <a:pPr marL="0" indent="0" algn="ctr">
              <a:buNone/>
            </a:pPr>
            <a:endParaRPr lang="en-US" sz="2400" dirty="0"/>
          </a:p>
          <a:p>
            <a:r>
              <a:rPr lang="en-US" sz="2400" dirty="0"/>
              <a:t>The majority of local tournaments (NJSDL and Newark CFL) are platformed on </a:t>
            </a:r>
            <a:r>
              <a:rPr lang="en-US" sz="2400" dirty="0" err="1"/>
              <a:t>speechwire.com</a:t>
            </a:r>
            <a:r>
              <a:rPr lang="en-US" sz="2400" dirty="0"/>
              <a:t>. For these competitions, you will be required to provide your email address to the coach of record from your school; you will receive an email prior to each round regarding your room assignment and contestants.</a:t>
            </a:r>
          </a:p>
          <a:p>
            <a:pPr marL="0" indent="0">
              <a:buNone/>
            </a:pPr>
            <a:endParaRPr lang="en-US" sz="2400" dirty="0"/>
          </a:p>
          <a:p>
            <a:r>
              <a:rPr lang="en-US" sz="2400" dirty="0"/>
              <a:t>Most National circuit tournaments, including the NJ District Tournament, Ridge Debates, Yale, Tournament of Champions, NSDA Nationals, etc. are on </a:t>
            </a:r>
            <a:r>
              <a:rPr lang="en-US" sz="2400" dirty="0" err="1"/>
              <a:t>tabroom.com</a:t>
            </a:r>
            <a:r>
              <a:rPr lang="en-US" sz="2400" dirty="0"/>
              <a:t>. You can open an account on that website on your own, and link that account to your school. At tournaments using this platform you will receive an email and a text message regarding your assignment.</a:t>
            </a:r>
          </a:p>
        </p:txBody>
      </p:sp>
    </p:spTree>
    <p:extLst>
      <p:ext uri="{BB962C8B-B14F-4D97-AF65-F5344CB8AC3E}">
        <p14:creationId xmlns:p14="http://schemas.microsoft.com/office/powerpoint/2010/main" val="177639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8E85-605D-CE45-BBA1-E058CDCC9BD1}"/>
              </a:ext>
            </a:extLst>
          </p:cNvPr>
          <p:cNvSpPr>
            <a:spLocks noGrp="1"/>
          </p:cNvSpPr>
          <p:nvPr>
            <p:ph type="title"/>
          </p:nvPr>
        </p:nvSpPr>
        <p:spPr/>
        <p:txBody>
          <a:bodyPr>
            <a:normAutofit/>
          </a:bodyPr>
          <a:lstStyle/>
          <a:p>
            <a:pPr algn="ctr"/>
            <a:r>
              <a:rPr lang="en-US" sz="5400" dirty="0"/>
              <a:t>PAPER vs E-BALLOTS</a:t>
            </a:r>
          </a:p>
        </p:txBody>
      </p:sp>
      <p:sp>
        <p:nvSpPr>
          <p:cNvPr id="3" name="Content Placeholder 2">
            <a:extLst>
              <a:ext uri="{FF2B5EF4-FFF2-40B4-BE49-F238E27FC236}">
                <a16:creationId xmlns:a16="http://schemas.microsoft.com/office/drawing/2014/main" id="{C0EAEE41-6606-E746-868B-0F36C00183C9}"/>
              </a:ext>
            </a:extLst>
          </p:cNvPr>
          <p:cNvSpPr>
            <a:spLocks noGrp="1"/>
          </p:cNvSpPr>
          <p:nvPr>
            <p:ph idx="1"/>
          </p:nvPr>
        </p:nvSpPr>
        <p:spPr>
          <a:xfrm>
            <a:off x="677334" y="1543987"/>
            <a:ext cx="8596668" cy="4497375"/>
          </a:xfrm>
        </p:spPr>
        <p:txBody>
          <a:bodyPr>
            <a:normAutofit/>
          </a:bodyPr>
          <a:lstStyle/>
          <a:p>
            <a:r>
              <a:rPr lang="en-US" sz="2400" dirty="0"/>
              <a:t>The obvious difference between paper and e-ballots is that one is handwritten, the other is typed.</a:t>
            </a:r>
          </a:p>
          <a:p>
            <a:r>
              <a:rPr lang="en-US" sz="2400" dirty="0"/>
              <a:t>When handwriting ballots, legibility is important. Feedback is vital in this activity, so the student relies on the criticism you have written.</a:t>
            </a:r>
          </a:p>
          <a:p>
            <a:r>
              <a:rPr lang="en-US" sz="2400" dirty="0"/>
              <a:t>When typing ballots, avoid pounding on your computer, as the noise may be a detrimental to the performance. It is ok to take written notes when watching, and then fill in the ballots after you have ranked. Ranking MUST be immediate to keep the tournament on time. Just do not become distracted and forget that necessary feedback.</a:t>
            </a:r>
          </a:p>
        </p:txBody>
      </p:sp>
    </p:spTree>
    <p:extLst>
      <p:ext uri="{BB962C8B-B14F-4D97-AF65-F5344CB8AC3E}">
        <p14:creationId xmlns:p14="http://schemas.microsoft.com/office/powerpoint/2010/main" val="251981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89F8-D73C-3D40-9BDB-D5D71E23B01F}"/>
              </a:ext>
            </a:extLst>
          </p:cNvPr>
          <p:cNvSpPr>
            <a:spLocks noGrp="1"/>
          </p:cNvSpPr>
          <p:nvPr>
            <p:ph type="title"/>
          </p:nvPr>
        </p:nvSpPr>
        <p:spPr/>
        <p:txBody>
          <a:bodyPr>
            <a:normAutofit/>
          </a:bodyPr>
          <a:lstStyle/>
          <a:p>
            <a:pPr algn="ctr"/>
            <a:r>
              <a:rPr lang="en-US" sz="4800" dirty="0"/>
              <a:t>E-BALLOTS (continued)</a:t>
            </a:r>
          </a:p>
        </p:txBody>
      </p:sp>
      <p:sp>
        <p:nvSpPr>
          <p:cNvPr id="3" name="Content Placeholder 2">
            <a:extLst>
              <a:ext uri="{FF2B5EF4-FFF2-40B4-BE49-F238E27FC236}">
                <a16:creationId xmlns:a16="http://schemas.microsoft.com/office/drawing/2014/main" id="{EAEE5788-3303-C34D-9880-2B89B8C0C0C5}"/>
              </a:ext>
            </a:extLst>
          </p:cNvPr>
          <p:cNvSpPr>
            <a:spLocks noGrp="1"/>
          </p:cNvSpPr>
          <p:nvPr>
            <p:ph idx="1"/>
          </p:nvPr>
        </p:nvSpPr>
        <p:spPr>
          <a:xfrm>
            <a:off x="677334" y="1573967"/>
            <a:ext cx="8596668" cy="4736892"/>
          </a:xfrm>
        </p:spPr>
        <p:txBody>
          <a:bodyPr>
            <a:normAutofit fontScale="77500" lnSpcReduction="20000"/>
          </a:bodyPr>
          <a:lstStyle/>
          <a:p>
            <a:pPr marL="0" indent="0" algn="ctr">
              <a:buNone/>
            </a:pPr>
            <a:r>
              <a:rPr lang="en-US" sz="2800" dirty="0"/>
              <a:t>REASONS FOR MOVING TO E-BALLOTS:</a:t>
            </a:r>
          </a:p>
          <a:p>
            <a:pPr marL="0" indent="0">
              <a:buNone/>
            </a:pPr>
            <a:endParaRPr lang="en-US" sz="2400" dirty="0"/>
          </a:p>
          <a:p>
            <a:r>
              <a:rPr lang="en-US" sz="2400" dirty="0"/>
              <a:t>Reduction of paper waste: fewer schematic postings; fewer ballots. It’s good for the environment!</a:t>
            </a:r>
          </a:p>
          <a:p>
            <a:r>
              <a:rPr lang="en-US" sz="2400" dirty="0"/>
              <a:t>Time efficiency; computers have expedited tabulation.</a:t>
            </a:r>
          </a:p>
          <a:p>
            <a:r>
              <a:rPr lang="en-US" sz="2400" dirty="0"/>
              <a:t>Time to fill out your ballots effectively following the posting of your results (ranks in speech; win/loss in debate).</a:t>
            </a:r>
          </a:p>
          <a:p>
            <a:r>
              <a:rPr lang="en-US" sz="2400" dirty="0"/>
              <a:t>The posting of your paradigm is efficient. On </a:t>
            </a:r>
            <a:r>
              <a:rPr lang="en-US" sz="2400" dirty="0" err="1"/>
              <a:t>tabroom.com</a:t>
            </a:r>
            <a:r>
              <a:rPr lang="en-US" sz="2400" dirty="0"/>
              <a:t>, debate judges have the opportunity to post their paradigm ahead of time, so that the debaters can adapt to those preferences. In speech, the judges can provide their criteria for judging for all the competitors in the room, before evaluating each contestant’s individual performance. This cuts down on repetitive narratives. </a:t>
            </a:r>
          </a:p>
          <a:p>
            <a:r>
              <a:rPr lang="en-US" sz="2400" dirty="0"/>
              <a:t>Your ballot is between you and the tab staff, and ultimately the student and coach. No second and third hand parties have access to your critiques.</a:t>
            </a:r>
          </a:p>
          <a:p>
            <a:endParaRPr lang="en-US" sz="2400" dirty="0"/>
          </a:p>
        </p:txBody>
      </p:sp>
    </p:spTree>
    <p:extLst>
      <p:ext uri="{BB962C8B-B14F-4D97-AF65-F5344CB8AC3E}">
        <p14:creationId xmlns:p14="http://schemas.microsoft.com/office/powerpoint/2010/main" val="223676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5B122-5851-A14B-8578-88211B8F12DD}"/>
              </a:ext>
            </a:extLst>
          </p:cNvPr>
          <p:cNvSpPr>
            <a:spLocks noGrp="1"/>
          </p:cNvSpPr>
          <p:nvPr>
            <p:ph type="title"/>
          </p:nvPr>
        </p:nvSpPr>
        <p:spPr/>
        <p:txBody>
          <a:bodyPr>
            <a:normAutofit/>
          </a:bodyPr>
          <a:lstStyle/>
          <a:p>
            <a:pPr algn="ctr"/>
            <a:r>
              <a:rPr lang="en-US" sz="6000" dirty="0"/>
              <a:t>HELP: I HEAR YOU</a:t>
            </a:r>
          </a:p>
        </p:txBody>
      </p:sp>
      <p:sp>
        <p:nvSpPr>
          <p:cNvPr id="3" name="Content Placeholder 2">
            <a:extLst>
              <a:ext uri="{FF2B5EF4-FFF2-40B4-BE49-F238E27FC236}">
                <a16:creationId xmlns:a16="http://schemas.microsoft.com/office/drawing/2014/main" id="{62E5115A-6340-7A43-9F71-B2C83911CF7A}"/>
              </a:ext>
            </a:extLst>
          </p:cNvPr>
          <p:cNvSpPr>
            <a:spLocks noGrp="1"/>
          </p:cNvSpPr>
          <p:nvPr>
            <p:ph idx="1"/>
          </p:nvPr>
        </p:nvSpPr>
        <p:spPr/>
        <p:txBody>
          <a:bodyPr/>
          <a:lstStyle/>
          <a:p>
            <a:pPr marL="0" indent="0" algn="just" fontAlgn="ctr">
              <a:buNone/>
            </a:pPr>
            <a:r>
              <a:rPr lang="en-US" sz="2400" dirty="0"/>
              <a:t>Here are some videos that have been made to help to facilitate training for judges on how to use online ballots:</a:t>
            </a:r>
          </a:p>
          <a:p>
            <a:pPr marL="0" indent="0" fontAlgn="ctr">
              <a:buNone/>
            </a:pPr>
            <a:endParaRPr lang="en-US" dirty="0"/>
          </a:p>
          <a:p>
            <a:pPr fontAlgn="ctr"/>
            <a:r>
              <a:rPr lang="en-US" dirty="0"/>
              <a:t>How to create a </a:t>
            </a:r>
            <a:r>
              <a:rPr lang="en-US" dirty="0" err="1"/>
              <a:t>Tabroom</a:t>
            </a:r>
            <a:r>
              <a:rPr lang="en-US" dirty="0"/>
              <a:t> account: </a:t>
            </a:r>
            <a:r>
              <a:rPr lang="en-US" dirty="0">
                <a:hlinkClick r:id="rId2"/>
              </a:rPr>
              <a:t>https://youtu.be/DyTqMwhRJpo</a:t>
            </a:r>
            <a:endParaRPr lang="en-US" dirty="0"/>
          </a:p>
          <a:p>
            <a:pPr fontAlgn="ctr"/>
            <a:r>
              <a:rPr lang="en-US" dirty="0"/>
              <a:t>How to complete a debate ballot online: </a:t>
            </a:r>
            <a:r>
              <a:rPr lang="en-US" dirty="0">
                <a:hlinkClick r:id="rId3"/>
              </a:rPr>
              <a:t>https://youtu.be/-SrO56i4M1I</a:t>
            </a:r>
            <a:endParaRPr lang="en-US" dirty="0"/>
          </a:p>
          <a:p>
            <a:pPr fontAlgn="ctr"/>
            <a:r>
              <a:rPr lang="en-US" dirty="0"/>
              <a:t>How to complete a speech ballot online: </a:t>
            </a:r>
            <a:r>
              <a:rPr lang="en-US" dirty="0">
                <a:hlinkClick r:id="rId4"/>
              </a:rPr>
              <a:t>https://youtu.be/prCyYf-KbM0</a:t>
            </a:r>
            <a:endParaRPr lang="en-US" dirty="0"/>
          </a:p>
          <a:p>
            <a:pPr fontAlgn="ctr"/>
            <a:r>
              <a:rPr lang="en-US" dirty="0"/>
              <a:t>How to complete a congress ballot online: </a:t>
            </a:r>
            <a:r>
              <a:rPr lang="en-US" dirty="0">
                <a:hlinkClick r:id="rId5"/>
              </a:rPr>
              <a:t>https://youtu.be/FkvC6qQNbxc</a:t>
            </a:r>
            <a:endParaRPr lang="en-US" dirty="0"/>
          </a:p>
          <a:p>
            <a:endParaRPr lang="en-US" dirty="0"/>
          </a:p>
        </p:txBody>
      </p:sp>
    </p:spTree>
    <p:extLst>
      <p:ext uri="{BB962C8B-B14F-4D97-AF65-F5344CB8AC3E}">
        <p14:creationId xmlns:p14="http://schemas.microsoft.com/office/powerpoint/2010/main" val="2085840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68FC-83DB-3B4A-AFF5-BA650DB4A613}"/>
              </a:ext>
            </a:extLst>
          </p:cNvPr>
          <p:cNvSpPr>
            <a:spLocks noGrp="1"/>
          </p:cNvSpPr>
          <p:nvPr>
            <p:ph type="title"/>
          </p:nvPr>
        </p:nvSpPr>
        <p:spPr/>
        <p:txBody>
          <a:bodyPr>
            <a:normAutofit/>
          </a:bodyPr>
          <a:lstStyle/>
          <a:p>
            <a:pPr algn="ctr"/>
            <a:r>
              <a:rPr lang="en-US" sz="5400" dirty="0"/>
              <a:t>MORE RESOURCES</a:t>
            </a:r>
          </a:p>
        </p:txBody>
      </p:sp>
      <p:sp>
        <p:nvSpPr>
          <p:cNvPr id="3" name="Content Placeholder 2">
            <a:extLst>
              <a:ext uri="{FF2B5EF4-FFF2-40B4-BE49-F238E27FC236}">
                <a16:creationId xmlns:a16="http://schemas.microsoft.com/office/drawing/2014/main" id="{0D5DCE68-2C9F-4B4B-B84C-43BBA80A153D}"/>
              </a:ext>
            </a:extLst>
          </p:cNvPr>
          <p:cNvSpPr>
            <a:spLocks noGrp="1"/>
          </p:cNvSpPr>
          <p:nvPr>
            <p:ph idx="1"/>
          </p:nvPr>
        </p:nvSpPr>
        <p:spPr>
          <a:xfrm>
            <a:off x="677334" y="1603949"/>
            <a:ext cx="8596668" cy="4437414"/>
          </a:xfrm>
        </p:spPr>
        <p:txBody>
          <a:bodyPr>
            <a:normAutofit fontScale="85000" lnSpcReduction="10000"/>
          </a:bodyPr>
          <a:lstStyle/>
          <a:p>
            <a:pPr marL="0" indent="0" algn="ctr">
              <a:buNone/>
            </a:pPr>
            <a:r>
              <a:rPr lang="en-US" sz="3200" dirty="0"/>
              <a:t>YOU ARE NOT ALONE!</a:t>
            </a:r>
          </a:p>
          <a:p>
            <a:pPr marL="0" indent="0" algn="ctr">
              <a:buNone/>
            </a:pPr>
            <a:r>
              <a:rPr lang="en-US" sz="2800" dirty="0"/>
              <a:t>WHERE CAN I GO FOR FURTHER HELP?</a:t>
            </a:r>
          </a:p>
          <a:p>
            <a:pPr marL="0" indent="0" algn="ctr">
              <a:buNone/>
            </a:pPr>
            <a:endParaRPr lang="en-US" sz="2800" dirty="0"/>
          </a:p>
          <a:p>
            <a:r>
              <a:rPr lang="en-US" sz="2800" dirty="0">
                <a:hlinkClick r:id="rId2"/>
              </a:rPr>
              <a:t>www.njsdl.org</a:t>
            </a:r>
            <a:r>
              <a:rPr lang="en-US" sz="2800" dirty="0"/>
              <a:t> provides a judges’ manual, sample ballots, the scope of our schedule, and email addresses of the State leadership.</a:t>
            </a:r>
          </a:p>
          <a:p>
            <a:r>
              <a:rPr lang="en-US" sz="2800" dirty="0">
                <a:hlinkClick r:id="rId3"/>
              </a:rPr>
              <a:t>www.speechanddebate.org</a:t>
            </a:r>
            <a:r>
              <a:rPr lang="en-US" sz="2800" dirty="0"/>
              <a:t> provides infinite resources, sample ballots, and tutorials, as well as videos of the National finals going back over a decade. Take a look at the prestigious alumni that have belonged to the National Speech and Debate Association.</a:t>
            </a:r>
          </a:p>
        </p:txBody>
      </p:sp>
    </p:spTree>
    <p:extLst>
      <p:ext uri="{BB962C8B-B14F-4D97-AF65-F5344CB8AC3E}">
        <p14:creationId xmlns:p14="http://schemas.microsoft.com/office/powerpoint/2010/main" val="19465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445C-8698-5146-AC9D-06FB817C3080}"/>
              </a:ext>
            </a:extLst>
          </p:cNvPr>
          <p:cNvSpPr>
            <a:spLocks noGrp="1"/>
          </p:cNvSpPr>
          <p:nvPr>
            <p:ph type="title"/>
          </p:nvPr>
        </p:nvSpPr>
        <p:spPr/>
        <p:txBody>
          <a:bodyPr>
            <a:normAutofit/>
          </a:bodyPr>
          <a:lstStyle/>
          <a:p>
            <a:pPr algn="ctr"/>
            <a:r>
              <a:rPr lang="en-US" sz="6000" dirty="0"/>
              <a:t>Q &amp; A</a:t>
            </a:r>
          </a:p>
        </p:txBody>
      </p:sp>
      <p:sp>
        <p:nvSpPr>
          <p:cNvPr id="3" name="Content Placeholder 2">
            <a:extLst>
              <a:ext uri="{FF2B5EF4-FFF2-40B4-BE49-F238E27FC236}">
                <a16:creationId xmlns:a16="http://schemas.microsoft.com/office/drawing/2014/main" id="{EDA76FC0-7EBD-604C-89B2-9CD16D66110D}"/>
              </a:ext>
            </a:extLst>
          </p:cNvPr>
          <p:cNvSpPr>
            <a:spLocks noGrp="1"/>
          </p:cNvSpPr>
          <p:nvPr>
            <p:ph idx="1"/>
          </p:nvPr>
        </p:nvSpPr>
        <p:spPr>
          <a:xfrm>
            <a:off x="677334" y="1633929"/>
            <a:ext cx="8596668" cy="4407434"/>
          </a:xfrm>
        </p:spPr>
        <p:txBody>
          <a:bodyPr>
            <a:normAutofit fontScale="92500" lnSpcReduction="10000"/>
          </a:bodyPr>
          <a:lstStyle/>
          <a:p>
            <a:pPr marL="0" indent="0" algn="just">
              <a:buNone/>
            </a:pPr>
            <a:endParaRPr lang="en-US" sz="2400" dirty="0"/>
          </a:p>
          <a:p>
            <a:pPr marL="0" indent="0" algn="just">
              <a:buNone/>
            </a:pPr>
            <a:r>
              <a:rPr lang="en-US" sz="2400" dirty="0"/>
              <a:t>WE WELCOME GENERAL QUESTIONS BUT, SPECIFICS ABOUT RULES WILL BE MAPPED OUT IN BREAK-OUTS WITH THE FOLLOWING PRESENTERS:</a:t>
            </a:r>
          </a:p>
          <a:p>
            <a:pPr marL="0" indent="0">
              <a:buNone/>
            </a:pPr>
            <a:endParaRPr lang="en-US" sz="2400" dirty="0"/>
          </a:p>
          <a:p>
            <a:r>
              <a:rPr lang="en-US" sz="2400" dirty="0"/>
              <a:t>IN SPEECH: </a:t>
            </a:r>
            <a:r>
              <a:rPr lang="en-US" sz="2400" b="1" dirty="0"/>
              <a:t>ANNE POYNER </a:t>
            </a:r>
            <a:r>
              <a:rPr lang="en-US" sz="2400" dirty="0"/>
              <a:t>from SUMMIT HS</a:t>
            </a:r>
          </a:p>
          <a:p>
            <a:r>
              <a:rPr lang="en-US" sz="2400" dirty="0"/>
              <a:t>IN PUBLIC FORUM: </a:t>
            </a:r>
            <a:r>
              <a:rPr lang="en-US" sz="2400" b="1" dirty="0"/>
              <a:t>AMISHA MEHTA </a:t>
            </a:r>
            <a:r>
              <a:rPr lang="en-US" sz="2400" dirty="0"/>
              <a:t>from WESTFIELD</a:t>
            </a:r>
          </a:p>
          <a:p>
            <a:r>
              <a:rPr lang="en-US" sz="2400" dirty="0"/>
              <a:t>IN LINCOLN DOUGLAS: </a:t>
            </a:r>
            <a:r>
              <a:rPr lang="en-US" sz="2400" b="1" dirty="0"/>
              <a:t>LAURIE SCHMID </a:t>
            </a:r>
            <a:r>
              <a:rPr lang="en-US" sz="2400" dirty="0"/>
              <a:t>from PHILLIPSBURG</a:t>
            </a:r>
          </a:p>
          <a:p>
            <a:r>
              <a:rPr lang="en-US" sz="2400" dirty="0"/>
              <a:t>IN CONGRESS: </a:t>
            </a:r>
            <a:r>
              <a:rPr lang="en-US" sz="2400" b="1" dirty="0"/>
              <a:t>LA JUAN FOUST </a:t>
            </a:r>
            <a:r>
              <a:rPr lang="en-US" sz="2400" dirty="0"/>
              <a:t>from DELBARTON</a:t>
            </a:r>
          </a:p>
          <a:p>
            <a:r>
              <a:rPr lang="en-US" sz="2400" dirty="0"/>
              <a:t>Facilitated by </a:t>
            </a:r>
            <a:r>
              <a:rPr lang="en-US" sz="2400" b="1" dirty="0"/>
              <a:t>MARY GORMLEY</a:t>
            </a:r>
            <a:r>
              <a:rPr lang="en-US" sz="2400" dirty="0"/>
              <a:t>, NJ DISTRICT CHAIR from DELBARTON</a:t>
            </a:r>
          </a:p>
          <a:p>
            <a:endParaRPr lang="en-US" sz="2800" dirty="0"/>
          </a:p>
        </p:txBody>
      </p:sp>
    </p:spTree>
    <p:extLst>
      <p:ext uri="{BB962C8B-B14F-4D97-AF65-F5344CB8AC3E}">
        <p14:creationId xmlns:p14="http://schemas.microsoft.com/office/powerpoint/2010/main" val="59530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14EA4A-19A8-B349-943C-830AC1F6644E}"/>
              </a:ext>
            </a:extLst>
          </p:cNvPr>
          <p:cNvSpPr>
            <a:spLocks noGrp="1"/>
          </p:cNvSpPr>
          <p:nvPr>
            <p:ph type="title"/>
          </p:nvPr>
        </p:nvSpPr>
        <p:spPr>
          <a:xfrm>
            <a:off x="677334" y="609600"/>
            <a:ext cx="8596668" cy="4921770"/>
          </a:xfrm>
        </p:spPr>
        <p:txBody>
          <a:bodyPr>
            <a:normAutofit/>
          </a:bodyPr>
          <a:lstStyle/>
          <a:p>
            <a:pPr algn="ctr"/>
            <a:br>
              <a:rPr lang="en-US" sz="9600" dirty="0"/>
            </a:br>
            <a:r>
              <a:rPr lang="en-US" sz="9600" dirty="0"/>
              <a:t>THANK YOU FOR JUDGING!</a:t>
            </a:r>
          </a:p>
        </p:txBody>
      </p:sp>
    </p:spTree>
    <p:extLst>
      <p:ext uri="{BB962C8B-B14F-4D97-AF65-F5344CB8AC3E}">
        <p14:creationId xmlns:p14="http://schemas.microsoft.com/office/powerpoint/2010/main" val="129041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FBDF-9025-B443-9852-0864AC4E7A05}"/>
              </a:ext>
            </a:extLst>
          </p:cNvPr>
          <p:cNvSpPr>
            <a:spLocks noGrp="1"/>
          </p:cNvSpPr>
          <p:nvPr>
            <p:ph type="title"/>
          </p:nvPr>
        </p:nvSpPr>
        <p:spPr/>
        <p:txBody>
          <a:bodyPr>
            <a:normAutofit/>
          </a:bodyPr>
          <a:lstStyle/>
          <a:p>
            <a:pPr algn="ctr"/>
            <a:r>
              <a:rPr lang="en-US" sz="6000" dirty="0"/>
              <a:t>WORKSHOP OVERVIEW</a:t>
            </a:r>
          </a:p>
        </p:txBody>
      </p:sp>
      <p:sp>
        <p:nvSpPr>
          <p:cNvPr id="3" name="Content Placeholder 2">
            <a:extLst>
              <a:ext uri="{FF2B5EF4-FFF2-40B4-BE49-F238E27FC236}">
                <a16:creationId xmlns:a16="http://schemas.microsoft.com/office/drawing/2014/main" id="{5D765EE6-75CF-CF4F-99D5-E2C651E38391}"/>
              </a:ext>
            </a:extLst>
          </p:cNvPr>
          <p:cNvSpPr>
            <a:spLocks noGrp="1"/>
          </p:cNvSpPr>
          <p:nvPr>
            <p:ph idx="1"/>
          </p:nvPr>
        </p:nvSpPr>
        <p:spPr/>
        <p:txBody>
          <a:bodyPr/>
          <a:lstStyle/>
          <a:p>
            <a:r>
              <a:rPr lang="en-US" sz="2800" dirty="0"/>
              <a:t>THE FUNDAMENTALS OF SPEECH AND DEBATE</a:t>
            </a:r>
          </a:p>
          <a:p>
            <a:r>
              <a:rPr lang="en-US" sz="2800" dirty="0"/>
              <a:t>TOURNAMENT LOGISTICS AND PROTOCOLS</a:t>
            </a:r>
          </a:p>
          <a:p>
            <a:r>
              <a:rPr lang="en-US" sz="2800" dirty="0"/>
              <a:t>THE REPONSIBILITIES OF STUDENTS</a:t>
            </a:r>
          </a:p>
          <a:p>
            <a:r>
              <a:rPr lang="en-US" sz="2800" dirty="0"/>
              <a:t>THE RESPONSIBILITIES OF JUDGES</a:t>
            </a:r>
          </a:p>
          <a:p>
            <a:r>
              <a:rPr lang="en-US" sz="2800" dirty="0"/>
              <a:t>ONLINE (ELECTRONIC) AND PAPER BALLOTING</a:t>
            </a:r>
          </a:p>
          <a:p>
            <a:r>
              <a:rPr lang="en-US" sz="2800" dirty="0"/>
              <a:t>BREAK OUT SESSIONS</a:t>
            </a:r>
          </a:p>
          <a:p>
            <a:endParaRPr lang="en-US" dirty="0"/>
          </a:p>
        </p:txBody>
      </p:sp>
    </p:spTree>
    <p:extLst>
      <p:ext uri="{BB962C8B-B14F-4D97-AF65-F5344CB8AC3E}">
        <p14:creationId xmlns:p14="http://schemas.microsoft.com/office/powerpoint/2010/main" val="45474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CC96-66BA-0444-AD8D-90AA35CBD43D}"/>
              </a:ext>
            </a:extLst>
          </p:cNvPr>
          <p:cNvSpPr>
            <a:spLocks noGrp="1"/>
          </p:cNvSpPr>
          <p:nvPr>
            <p:ph type="title"/>
          </p:nvPr>
        </p:nvSpPr>
        <p:spPr/>
        <p:txBody>
          <a:bodyPr>
            <a:normAutofit/>
          </a:bodyPr>
          <a:lstStyle/>
          <a:p>
            <a:pPr algn="ctr"/>
            <a:r>
              <a:rPr lang="en-US" sz="5400" dirty="0"/>
              <a:t>THE FUNDAMENTALS:</a:t>
            </a:r>
          </a:p>
        </p:txBody>
      </p:sp>
      <p:pic>
        <p:nvPicPr>
          <p:cNvPr id="4" name="Content Placeholder 3">
            <a:extLst>
              <a:ext uri="{FF2B5EF4-FFF2-40B4-BE49-F238E27FC236}">
                <a16:creationId xmlns:a16="http://schemas.microsoft.com/office/drawing/2014/main" id="{32751D84-FFD1-984B-9481-BD07A9B3E9CC}"/>
              </a:ext>
            </a:extLst>
          </p:cNvPr>
          <p:cNvPicPr>
            <a:picLocks noGrp="1" noChangeAspect="1"/>
          </p:cNvPicPr>
          <p:nvPr>
            <p:ph idx="1"/>
          </p:nvPr>
        </p:nvPicPr>
        <p:blipFill>
          <a:blip r:embed="rId2"/>
          <a:stretch>
            <a:fillRect/>
          </a:stretch>
        </p:blipFill>
        <p:spPr>
          <a:xfrm>
            <a:off x="677863" y="1930400"/>
            <a:ext cx="8596312" cy="2806492"/>
          </a:xfrm>
          <a:prstGeom prst="rect">
            <a:avLst/>
          </a:prstGeom>
        </p:spPr>
      </p:pic>
    </p:spTree>
    <p:extLst>
      <p:ext uri="{BB962C8B-B14F-4D97-AF65-F5344CB8AC3E}">
        <p14:creationId xmlns:p14="http://schemas.microsoft.com/office/powerpoint/2010/main" val="255636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B5B5-1948-6342-B145-255FE1C312AC}"/>
              </a:ext>
            </a:extLst>
          </p:cNvPr>
          <p:cNvSpPr>
            <a:spLocks noGrp="1"/>
          </p:cNvSpPr>
          <p:nvPr>
            <p:ph type="title"/>
          </p:nvPr>
        </p:nvSpPr>
        <p:spPr/>
        <p:txBody>
          <a:bodyPr>
            <a:normAutofit/>
          </a:bodyPr>
          <a:lstStyle/>
          <a:p>
            <a:pPr algn="ctr"/>
            <a:r>
              <a:rPr lang="en-US" sz="5400" dirty="0"/>
              <a:t>PURPOSE</a:t>
            </a:r>
          </a:p>
        </p:txBody>
      </p:sp>
      <p:sp>
        <p:nvSpPr>
          <p:cNvPr id="3" name="Content Placeholder 2">
            <a:extLst>
              <a:ext uri="{FF2B5EF4-FFF2-40B4-BE49-F238E27FC236}">
                <a16:creationId xmlns:a16="http://schemas.microsoft.com/office/drawing/2014/main" id="{B9DD94E1-485F-AB43-8B60-E408EDED014D}"/>
              </a:ext>
            </a:extLst>
          </p:cNvPr>
          <p:cNvSpPr>
            <a:spLocks noGrp="1"/>
          </p:cNvSpPr>
          <p:nvPr>
            <p:ph idx="1"/>
          </p:nvPr>
        </p:nvSpPr>
        <p:spPr/>
        <p:txBody>
          <a:bodyPr>
            <a:normAutofit fontScale="92500"/>
          </a:bodyPr>
          <a:lstStyle/>
          <a:p>
            <a:pPr marL="0" indent="0">
              <a:buNone/>
            </a:pPr>
            <a:r>
              <a:rPr lang="en-US" sz="2800" dirty="0"/>
              <a:t>We are an organization dedicated to the purpose of fostering a healthy competitive environment where:</a:t>
            </a:r>
          </a:p>
          <a:p>
            <a:r>
              <a:rPr lang="en-US" sz="3200" dirty="0"/>
              <a:t> Students can find their voice</a:t>
            </a:r>
          </a:p>
          <a:p>
            <a:r>
              <a:rPr lang="en-US" sz="3200" dirty="0"/>
              <a:t>Students can develop critical thinking skills</a:t>
            </a:r>
          </a:p>
          <a:p>
            <a:r>
              <a:rPr lang="en-US" sz="3200" dirty="0"/>
              <a:t>Students can learn from constructive criticism</a:t>
            </a:r>
          </a:p>
          <a:p>
            <a:r>
              <a:rPr lang="en-US" sz="3200" dirty="0"/>
              <a:t>Students can find acceptance in a diverse and tolerant learning community</a:t>
            </a:r>
          </a:p>
        </p:txBody>
      </p:sp>
    </p:spTree>
    <p:extLst>
      <p:ext uri="{BB962C8B-B14F-4D97-AF65-F5344CB8AC3E}">
        <p14:creationId xmlns:p14="http://schemas.microsoft.com/office/powerpoint/2010/main" val="132295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0443-1631-FF43-98CC-F786D6FC5C84}"/>
              </a:ext>
            </a:extLst>
          </p:cNvPr>
          <p:cNvSpPr>
            <a:spLocks noGrp="1"/>
          </p:cNvSpPr>
          <p:nvPr>
            <p:ph type="title"/>
          </p:nvPr>
        </p:nvSpPr>
        <p:spPr/>
        <p:txBody>
          <a:bodyPr>
            <a:normAutofit fontScale="90000"/>
          </a:bodyPr>
          <a:lstStyle/>
          <a:p>
            <a:pPr algn="ctr"/>
            <a:r>
              <a:rPr lang="en-US" sz="4400" dirty="0"/>
              <a:t>FINDING VOICE:</a:t>
            </a:r>
            <a:br>
              <a:rPr lang="en-US" sz="4400" dirty="0"/>
            </a:br>
            <a:r>
              <a:rPr lang="en-US" sz="4400" dirty="0"/>
              <a:t>OPPORTUNITIES ARE ENDLESS</a:t>
            </a:r>
            <a:br>
              <a:rPr lang="en-US" sz="4800" dirty="0"/>
            </a:br>
            <a:endParaRPr lang="en-US" sz="4800" dirty="0"/>
          </a:p>
        </p:txBody>
      </p:sp>
      <p:sp>
        <p:nvSpPr>
          <p:cNvPr id="3" name="Content Placeholder 2">
            <a:extLst>
              <a:ext uri="{FF2B5EF4-FFF2-40B4-BE49-F238E27FC236}">
                <a16:creationId xmlns:a16="http://schemas.microsoft.com/office/drawing/2014/main" id="{EB62AFF8-1AF3-1E4A-9353-E6FC5DE6746E}"/>
              </a:ext>
            </a:extLst>
          </p:cNvPr>
          <p:cNvSpPr>
            <a:spLocks noGrp="1"/>
          </p:cNvSpPr>
          <p:nvPr>
            <p:ph sz="half" idx="1"/>
          </p:nvPr>
        </p:nvSpPr>
        <p:spPr/>
        <p:txBody>
          <a:bodyPr>
            <a:normAutofit lnSpcReduction="10000"/>
          </a:bodyPr>
          <a:lstStyle/>
          <a:p>
            <a:pPr marL="0" indent="0">
              <a:buNone/>
            </a:pPr>
            <a:r>
              <a:rPr lang="en-US" sz="2800" dirty="0"/>
              <a:t>IN SPEECH:</a:t>
            </a:r>
          </a:p>
          <a:p>
            <a:r>
              <a:rPr lang="en-US" sz="2400" dirty="0"/>
              <a:t>INTERPRETATION: </a:t>
            </a:r>
            <a:r>
              <a:rPr lang="en-US" sz="2000" dirty="0"/>
              <a:t>Dramatic, Humorous, Duo, Prose and Poetry Reading, Program Oral Interpretation, and Improvisational Acting</a:t>
            </a:r>
          </a:p>
          <a:p>
            <a:r>
              <a:rPr lang="en-US" sz="2400" dirty="0"/>
              <a:t>PUBLIC ADDRESS: </a:t>
            </a:r>
            <a:r>
              <a:rPr lang="en-US" sz="2000" dirty="0"/>
              <a:t>Declamation</a:t>
            </a:r>
            <a:r>
              <a:rPr lang="en-US" sz="2400" dirty="0"/>
              <a:t>, </a:t>
            </a:r>
            <a:r>
              <a:rPr lang="en-US" sz="2000" dirty="0"/>
              <a:t>Original Oratory, Informative Speaking,</a:t>
            </a:r>
            <a:r>
              <a:rPr lang="en-US" sz="2400" dirty="0"/>
              <a:t> </a:t>
            </a:r>
            <a:r>
              <a:rPr lang="en-US" sz="2000" dirty="0"/>
              <a:t>Extemporaneous Speaking, and Impromptu Speaking</a:t>
            </a:r>
          </a:p>
        </p:txBody>
      </p:sp>
      <p:sp>
        <p:nvSpPr>
          <p:cNvPr id="4" name="Content Placeholder 3">
            <a:extLst>
              <a:ext uri="{FF2B5EF4-FFF2-40B4-BE49-F238E27FC236}">
                <a16:creationId xmlns:a16="http://schemas.microsoft.com/office/drawing/2014/main" id="{14CA4562-EE43-0646-87FD-D35CB5C90DC6}"/>
              </a:ext>
            </a:extLst>
          </p:cNvPr>
          <p:cNvSpPr>
            <a:spLocks noGrp="1"/>
          </p:cNvSpPr>
          <p:nvPr>
            <p:ph sz="half" idx="2"/>
          </p:nvPr>
        </p:nvSpPr>
        <p:spPr/>
        <p:txBody>
          <a:bodyPr>
            <a:normAutofit lnSpcReduction="10000"/>
          </a:bodyPr>
          <a:lstStyle/>
          <a:p>
            <a:pPr marL="0" indent="0">
              <a:buNone/>
            </a:pPr>
            <a:r>
              <a:rPr lang="en-US" sz="2800" dirty="0"/>
              <a:t>IN DEBATE:</a:t>
            </a:r>
          </a:p>
          <a:p>
            <a:r>
              <a:rPr lang="en-US" sz="2400" dirty="0"/>
              <a:t>PUBLIC FORUM</a:t>
            </a:r>
          </a:p>
          <a:p>
            <a:r>
              <a:rPr lang="en-US" sz="2400" dirty="0"/>
              <a:t>LINCOLN DOUGLAS</a:t>
            </a:r>
          </a:p>
          <a:p>
            <a:r>
              <a:rPr lang="en-US" sz="2400" dirty="0"/>
              <a:t>CONGRESSIONAL</a:t>
            </a:r>
          </a:p>
          <a:p>
            <a:r>
              <a:rPr lang="en-US" sz="2400" dirty="0"/>
              <a:t>WORLD</a:t>
            </a:r>
          </a:p>
          <a:p>
            <a:r>
              <a:rPr lang="en-US" sz="2400" dirty="0"/>
              <a:t>PARLIAMENTARY</a:t>
            </a:r>
          </a:p>
          <a:p>
            <a:r>
              <a:rPr lang="en-US" sz="2400" dirty="0"/>
              <a:t>POLICY</a:t>
            </a:r>
          </a:p>
          <a:p>
            <a:pPr marL="0" indent="0">
              <a:buNone/>
            </a:pPr>
            <a:endParaRPr lang="en-US" sz="2800" dirty="0"/>
          </a:p>
        </p:txBody>
      </p:sp>
    </p:spTree>
    <p:extLst>
      <p:ext uri="{BB962C8B-B14F-4D97-AF65-F5344CB8AC3E}">
        <p14:creationId xmlns:p14="http://schemas.microsoft.com/office/powerpoint/2010/main" val="163058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26ED-0A53-FD4D-B274-60B8B4DE25B5}"/>
              </a:ext>
            </a:extLst>
          </p:cNvPr>
          <p:cNvSpPr>
            <a:spLocks noGrp="1"/>
          </p:cNvSpPr>
          <p:nvPr>
            <p:ph type="title"/>
          </p:nvPr>
        </p:nvSpPr>
        <p:spPr/>
        <p:txBody>
          <a:bodyPr>
            <a:normAutofit/>
          </a:bodyPr>
          <a:lstStyle/>
          <a:p>
            <a:pPr algn="ctr"/>
            <a:r>
              <a:rPr lang="en-US" sz="4400" dirty="0"/>
              <a:t>BASIC VOCABULARY</a:t>
            </a:r>
          </a:p>
        </p:txBody>
      </p:sp>
      <p:sp>
        <p:nvSpPr>
          <p:cNvPr id="5" name="Content Placeholder 4">
            <a:extLst>
              <a:ext uri="{FF2B5EF4-FFF2-40B4-BE49-F238E27FC236}">
                <a16:creationId xmlns:a16="http://schemas.microsoft.com/office/drawing/2014/main" id="{C44B277B-C4DB-8E41-A63C-258138D9C6E2}"/>
              </a:ext>
            </a:extLst>
          </p:cNvPr>
          <p:cNvSpPr>
            <a:spLocks noGrp="1"/>
          </p:cNvSpPr>
          <p:nvPr>
            <p:ph idx="1"/>
          </p:nvPr>
        </p:nvSpPr>
        <p:spPr>
          <a:xfrm>
            <a:off x="677334" y="1514007"/>
            <a:ext cx="8596668" cy="4527355"/>
          </a:xfrm>
        </p:spPr>
        <p:txBody>
          <a:bodyPr>
            <a:normAutofit fontScale="92500"/>
          </a:bodyPr>
          <a:lstStyle/>
          <a:p>
            <a:r>
              <a:rPr lang="en-US" dirty="0"/>
              <a:t>JUDGES’ LOUNGE: A gathering place, where information is disseminated and refreshments (breakfast, lunch, snacks, and beverages) are typically served.</a:t>
            </a:r>
          </a:p>
          <a:p>
            <a:r>
              <a:rPr lang="en-US" dirty="0"/>
              <a:t>JUDGE CALL: Frequently 30 minutes before the round starts; it is the tournament director’s way of assessing whether all judges are available. If a judge does not respond, a replacement is assigned, and the school is assessed a financial penalty.</a:t>
            </a:r>
          </a:p>
          <a:p>
            <a:r>
              <a:rPr lang="en-US" dirty="0"/>
              <a:t>SCHEMATICS: The blasting of all judge and student assignments (on paper and/or electronically) to rooms of competition.</a:t>
            </a:r>
          </a:p>
          <a:p>
            <a:r>
              <a:rPr lang="en-US" dirty="0"/>
              <a:t>RFD: Reason for Decision: whether speech or debate, students need to know why you have decided how they placed in the room, or why they won or lost a round.</a:t>
            </a:r>
          </a:p>
          <a:p>
            <a:r>
              <a:rPr lang="en-US" dirty="0"/>
              <a:t>BYE: Not a greeting; this indicates that there are an odd number of contestants, and one debate competitor or team sits out that round with a win.</a:t>
            </a:r>
          </a:p>
          <a:p>
            <a:r>
              <a:rPr lang="en-US" dirty="0"/>
              <a:t>BREAK: A competitor advances to an “out” round. It is “Break a leg” worthy!</a:t>
            </a:r>
          </a:p>
          <a:p>
            <a:r>
              <a:rPr lang="en-US" dirty="0"/>
              <a:t>OUT ROUND: This means you are “in” (judge and/or competitor) the next round of competition. Each advancement is determined by the size of the tournament.</a:t>
            </a:r>
          </a:p>
        </p:txBody>
      </p:sp>
    </p:spTree>
    <p:extLst>
      <p:ext uri="{BB962C8B-B14F-4D97-AF65-F5344CB8AC3E}">
        <p14:creationId xmlns:p14="http://schemas.microsoft.com/office/powerpoint/2010/main" val="271613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23ED-831A-524E-8207-8DBE7D076D19}"/>
              </a:ext>
            </a:extLst>
          </p:cNvPr>
          <p:cNvSpPr>
            <a:spLocks noGrp="1"/>
          </p:cNvSpPr>
          <p:nvPr>
            <p:ph type="title"/>
          </p:nvPr>
        </p:nvSpPr>
        <p:spPr>
          <a:xfrm>
            <a:off x="677334" y="609600"/>
            <a:ext cx="8596668" cy="829456"/>
          </a:xfrm>
        </p:spPr>
        <p:txBody>
          <a:bodyPr>
            <a:normAutofit/>
          </a:bodyPr>
          <a:lstStyle/>
          <a:p>
            <a:pPr algn="ctr"/>
            <a:r>
              <a:rPr lang="en-US" dirty="0"/>
              <a:t>Tournament Logistics: Scheduling</a:t>
            </a:r>
          </a:p>
        </p:txBody>
      </p:sp>
      <p:pic>
        <p:nvPicPr>
          <p:cNvPr id="10" name="Content Placeholder 9">
            <a:extLst>
              <a:ext uri="{FF2B5EF4-FFF2-40B4-BE49-F238E27FC236}">
                <a16:creationId xmlns:a16="http://schemas.microsoft.com/office/drawing/2014/main" id="{5E4D664E-02E3-504A-9816-4E5AC6FD127C}"/>
              </a:ext>
            </a:extLst>
          </p:cNvPr>
          <p:cNvPicPr>
            <a:picLocks noGrp="1" noChangeAspect="1"/>
          </p:cNvPicPr>
          <p:nvPr>
            <p:ph idx="1"/>
          </p:nvPr>
        </p:nvPicPr>
        <p:blipFill>
          <a:blip r:embed="rId2"/>
          <a:stretch>
            <a:fillRect/>
          </a:stretch>
        </p:blipFill>
        <p:spPr>
          <a:xfrm>
            <a:off x="677335" y="1678898"/>
            <a:ext cx="7342404" cy="5066676"/>
          </a:xfrm>
        </p:spPr>
      </p:pic>
    </p:spTree>
    <p:extLst>
      <p:ext uri="{BB962C8B-B14F-4D97-AF65-F5344CB8AC3E}">
        <p14:creationId xmlns:p14="http://schemas.microsoft.com/office/powerpoint/2010/main" val="2045437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7402-75C4-1E41-B5D7-9D8A1019813A}"/>
              </a:ext>
            </a:extLst>
          </p:cNvPr>
          <p:cNvSpPr>
            <a:spLocks noGrp="1"/>
          </p:cNvSpPr>
          <p:nvPr>
            <p:ph type="title"/>
          </p:nvPr>
        </p:nvSpPr>
        <p:spPr/>
        <p:txBody>
          <a:bodyPr>
            <a:normAutofit/>
          </a:bodyPr>
          <a:lstStyle/>
          <a:p>
            <a:pPr algn="ctr"/>
            <a:r>
              <a:rPr lang="en-US" sz="5400" dirty="0"/>
              <a:t>SCHEMATICS</a:t>
            </a:r>
          </a:p>
        </p:txBody>
      </p:sp>
      <p:sp>
        <p:nvSpPr>
          <p:cNvPr id="4" name="Content Placeholder 3">
            <a:extLst>
              <a:ext uri="{FF2B5EF4-FFF2-40B4-BE49-F238E27FC236}">
                <a16:creationId xmlns:a16="http://schemas.microsoft.com/office/drawing/2014/main" id="{0183C441-1EED-9E44-8FB4-2EA971D1A8BB}"/>
              </a:ext>
            </a:extLst>
          </p:cNvPr>
          <p:cNvSpPr>
            <a:spLocks noGrp="1"/>
          </p:cNvSpPr>
          <p:nvPr>
            <p:ph sz="half" idx="1"/>
          </p:nvPr>
        </p:nvSpPr>
        <p:spPr/>
        <p:txBody>
          <a:bodyPr>
            <a:normAutofit lnSpcReduction="10000"/>
          </a:bodyPr>
          <a:lstStyle/>
          <a:p>
            <a:r>
              <a:rPr lang="en-US" sz="2800" dirty="0"/>
              <a:t>IN SPEECH:</a:t>
            </a:r>
          </a:p>
          <a:p>
            <a:pPr marL="0" indent="0">
              <a:buNone/>
            </a:pPr>
            <a:r>
              <a:rPr lang="en-US" dirty="0"/>
              <a:t>DI: Round 3</a:t>
            </a:r>
          </a:p>
          <a:p>
            <a:pPr marL="0" indent="0">
              <a:buNone/>
            </a:pPr>
            <a:r>
              <a:rPr lang="en-US" dirty="0"/>
              <a:t>JUDGE: M.GORMLEY</a:t>
            </a:r>
          </a:p>
          <a:p>
            <a:pPr marL="0" indent="0">
              <a:buNone/>
            </a:pPr>
            <a:r>
              <a:rPr lang="en-US" dirty="0"/>
              <a:t>ROOM: T222</a:t>
            </a:r>
          </a:p>
          <a:p>
            <a:pPr marL="0" indent="0">
              <a:buNone/>
            </a:pPr>
            <a:r>
              <a:rPr lang="en-US" sz="1600" dirty="0"/>
              <a:t>A 900 Cynthia Jones</a:t>
            </a:r>
          </a:p>
          <a:p>
            <a:pPr marL="0" indent="0">
              <a:buNone/>
            </a:pPr>
            <a:r>
              <a:rPr lang="en-US" sz="1600" dirty="0"/>
              <a:t>C 933 Melvin Colley</a:t>
            </a:r>
          </a:p>
          <a:p>
            <a:pPr marL="0" indent="0">
              <a:buNone/>
            </a:pPr>
            <a:r>
              <a:rPr lang="en-US" sz="1600" dirty="0"/>
              <a:t>F 942 Natalie Portman</a:t>
            </a:r>
          </a:p>
          <a:p>
            <a:pPr marL="0" indent="0">
              <a:buNone/>
            </a:pPr>
            <a:r>
              <a:rPr lang="en-US" sz="1600" dirty="0"/>
              <a:t>BB 935 James Oglethorpe</a:t>
            </a:r>
          </a:p>
          <a:p>
            <a:pPr marL="0" indent="0">
              <a:buNone/>
            </a:pPr>
            <a:r>
              <a:rPr lang="en-US" sz="1600" dirty="0"/>
              <a:t>J 987 Adina Menzel</a:t>
            </a:r>
          </a:p>
          <a:p>
            <a:pPr marL="0" indent="0">
              <a:buNone/>
            </a:pPr>
            <a:r>
              <a:rPr lang="en-US" sz="1600" dirty="0"/>
              <a:t>P 964 Sean Hayes</a:t>
            </a:r>
          </a:p>
          <a:p>
            <a:pPr marL="0" indent="0">
              <a:buNone/>
            </a:pPr>
            <a:endParaRPr lang="en-US" dirty="0"/>
          </a:p>
          <a:p>
            <a:pPr marL="0" indent="0">
              <a:buNone/>
            </a:pPr>
            <a:endParaRPr lang="en-US" sz="2800" dirty="0"/>
          </a:p>
        </p:txBody>
      </p:sp>
      <p:sp>
        <p:nvSpPr>
          <p:cNvPr id="5" name="Content Placeholder 4">
            <a:extLst>
              <a:ext uri="{FF2B5EF4-FFF2-40B4-BE49-F238E27FC236}">
                <a16:creationId xmlns:a16="http://schemas.microsoft.com/office/drawing/2014/main" id="{0B76878B-3FDD-C248-8762-B9B7C433EB38}"/>
              </a:ext>
            </a:extLst>
          </p:cNvPr>
          <p:cNvSpPr>
            <a:spLocks noGrp="1"/>
          </p:cNvSpPr>
          <p:nvPr>
            <p:ph sz="half" idx="2"/>
          </p:nvPr>
        </p:nvSpPr>
        <p:spPr/>
        <p:txBody>
          <a:bodyPr>
            <a:normAutofit lnSpcReduction="10000"/>
          </a:bodyPr>
          <a:lstStyle/>
          <a:p>
            <a:r>
              <a:rPr lang="en-US" sz="2800" dirty="0"/>
              <a:t>IN DEBATE:</a:t>
            </a:r>
          </a:p>
          <a:p>
            <a:pPr marL="0" indent="0">
              <a:buNone/>
            </a:pPr>
            <a:r>
              <a:rPr lang="en-US" dirty="0"/>
              <a:t>PF: Round 2</a:t>
            </a:r>
          </a:p>
          <a:p>
            <a:pPr marL="0" indent="0">
              <a:buNone/>
            </a:pPr>
            <a:r>
              <a:rPr lang="en-US" dirty="0"/>
              <a:t>JUDGE: P. KRAMER</a:t>
            </a:r>
          </a:p>
          <a:p>
            <a:pPr marL="0" indent="0">
              <a:buNone/>
            </a:pPr>
            <a:r>
              <a:rPr lang="en-US" dirty="0"/>
              <a:t>ROOM: H111</a:t>
            </a:r>
          </a:p>
          <a:p>
            <a:pPr marL="0" indent="0">
              <a:buNone/>
            </a:pPr>
            <a:r>
              <a:rPr lang="en-US" dirty="0"/>
              <a:t>FLIGHT A: </a:t>
            </a:r>
            <a:r>
              <a:rPr lang="en-US" sz="1400" dirty="0"/>
              <a:t>DELBARTON JZ vs MONTVILLE MT</a:t>
            </a:r>
          </a:p>
          <a:p>
            <a:pPr marL="0" indent="0">
              <a:buNone/>
            </a:pPr>
            <a:r>
              <a:rPr lang="en-US" dirty="0"/>
              <a:t>FLIGHT B: </a:t>
            </a:r>
            <a:r>
              <a:rPr lang="en-US" sz="1400" dirty="0"/>
              <a:t>REGIS TP vs POLYPREP GC</a:t>
            </a:r>
          </a:p>
        </p:txBody>
      </p:sp>
    </p:spTree>
    <p:extLst>
      <p:ext uri="{BB962C8B-B14F-4D97-AF65-F5344CB8AC3E}">
        <p14:creationId xmlns:p14="http://schemas.microsoft.com/office/powerpoint/2010/main" val="18089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C1C2-DF63-2946-B61C-65CABF99A46E}"/>
              </a:ext>
            </a:extLst>
          </p:cNvPr>
          <p:cNvSpPr>
            <a:spLocks noGrp="1"/>
          </p:cNvSpPr>
          <p:nvPr>
            <p:ph type="title"/>
          </p:nvPr>
        </p:nvSpPr>
        <p:spPr/>
        <p:txBody>
          <a:bodyPr>
            <a:normAutofit/>
          </a:bodyPr>
          <a:lstStyle/>
          <a:p>
            <a:pPr algn="ctr"/>
            <a:r>
              <a:rPr lang="en-US" sz="4800" dirty="0"/>
              <a:t>STUDENTS’ RESPONSIBILITIES</a:t>
            </a:r>
          </a:p>
        </p:txBody>
      </p:sp>
      <p:sp>
        <p:nvSpPr>
          <p:cNvPr id="3" name="Content Placeholder 2">
            <a:extLst>
              <a:ext uri="{FF2B5EF4-FFF2-40B4-BE49-F238E27FC236}">
                <a16:creationId xmlns:a16="http://schemas.microsoft.com/office/drawing/2014/main" id="{1F5900E6-7FE4-4040-97B0-1586B1DF91E2}"/>
              </a:ext>
            </a:extLst>
          </p:cNvPr>
          <p:cNvSpPr>
            <a:spLocks noGrp="1"/>
          </p:cNvSpPr>
          <p:nvPr>
            <p:ph sz="half" idx="1"/>
          </p:nvPr>
        </p:nvSpPr>
        <p:spPr/>
        <p:txBody>
          <a:bodyPr>
            <a:normAutofit fontScale="70000" lnSpcReduction="20000"/>
          </a:bodyPr>
          <a:lstStyle/>
          <a:p>
            <a:r>
              <a:rPr lang="en-US" sz="3200" dirty="0"/>
              <a:t>IN SPEECH:</a:t>
            </a:r>
          </a:p>
          <a:p>
            <a:pPr marL="0" indent="0">
              <a:buNone/>
            </a:pPr>
            <a:r>
              <a:rPr lang="en-US" sz="2400" dirty="0"/>
              <a:t>Name: Jane Smith</a:t>
            </a:r>
          </a:p>
          <a:p>
            <a:pPr marL="0" indent="0">
              <a:buNone/>
            </a:pPr>
            <a:r>
              <a:rPr lang="en-US" sz="2400" dirty="0"/>
              <a:t>Code: D 555</a:t>
            </a:r>
          </a:p>
          <a:p>
            <a:pPr marL="0" indent="0">
              <a:buNone/>
            </a:pPr>
            <a:r>
              <a:rPr lang="en-US" sz="2400" dirty="0"/>
              <a:t>Title: The Outsiders</a:t>
            </a:r>
          </a:p>
          <a:p>
            <a:pPr marL="0" indent="0">
              <a:buNone/>
            </a:pPr>
            <a:r>
              <a:rPr lang="en-US" sz="2400" dirty="0"/>
              <a:t>Author: S.E. Hinton</a:t>
            </a:r>
          </a:p>
          <a:p>
            <a:pPr marL="0" indent="0">
              <a:buNone/>
            </a:pPr>
            <a:r>
              <a:rPr lang="en-US" sz="1600" dirty="0"/>
              <a:t>Possible notes:</a:t>
            </a:r>
          </a:p>
          <a:p>
            <a:pPr marL="0" indent="0">
              <a:buNone/>
            </a:pPr>
            <a:r>
              <a:rPr lang="en-US" sz="2600" dirty="0"/>
              <a:t>DE: means double entered: placement in round should be prioritized; may leave upon completion of performance</a:t>
            </a:r>
          </a:p>
          <a:p>
            <a:pPr marL="0" indent="0">
              <a:buNone/>
            </a:pPr>
            <a:r>
              <a:rPr lang="en-US" sz="2600" dirty="0"/>
              <a:t>DEWR: also double entered; will return following performance in their other event.</a:t>
            </a:r>
          </a:p>
        </p:txBody>
      </p:sp>
      <p:sp>
        <p:nvSpPr>
          <p:cNvPr id="4" name="Content Placeholder 3">
            <a:extLst>
              <a:ext uri="{FF2B5EF4-FFF2-40B4-BE49-F238E27FC236}">
                <a16:creationId xmlns:a16="http://schemas.microsoft.com/office/drawing/2014/main" id="{43A614D4-5A8F-D048-B9A7-8A611B60D01B}"/>
              </a:ext>
            </a:extLst>
          </p:cNvPr>
          <p:cNvSpPr>
            <a:spLocks noGrp="1"/>
          </p:cNvSpPr>
          <p:nvPr>
            <p:ph sz="half" idx="2"/>
          </p:nvPr>
        </p:nvSpPr>
        <p:spPr/>
        <p:txBody>
          <a:bodyPr>
            <a:normAutofit fontScale="70000" lnSpcReduction="20000"/>
          </a:bodyPr>
          <a:lstStyle/>
          <a:p>
            <a:r>
              <a:rPr lang="en-US" sz="3200" dirty="0"/>
              <a:t>IN DEBATE</a:t>
            </a:r>
          </a:p>
          <a:p>
            <a:pPr marL="0" indent="0">
              <a:buNone/>
            </a:pPr>
            <a:endParaRPr lang="en-US" sz="3200" dirty="0"/>
          </a:p>
          <a:p>
            <a:pPr marL="0" indent="0">
              <a:buNone/>
            </a:pPr>
            <a:r>
              <a:rPr lang="en-US" sz="2600" dirty="0"/>
              <a:t>Name(s): Smith: Millburn PS:</a:t>
            </a:r>
          </a:p>
          <a:p>
            <a:pPr marL="0" indent="0">
              <a:buNone/>
            </a:pPr>
            <a:r>
              <a:rPr lang="en-US" sz="2600" dirty="0"/>
              <a:t>                         PRO or AFF</a:t>
            </a:r>
          </a:p>
          <a:p>
            <a:pPr marL="0" indent="0">
              <a:buNone/>
            </a:pPr>
            <a:r>
              <a:rPr lang="en-US" sz="2600" dirty="0"/>
              <a:t>or</a:t>
            </a:r>
          </a:p>
          <a:p>
            <a:pPr marL="0" indent="0">
              <a:buNone/>
            </a:pPr>
            <a:r>
              <a:rPr lang="en-US" sz="2600" dirty="0"/>
              <a:t>Smith and Jones: Ridge SJ</a:t>
            </a:r>
          </a:p>
          <a:p>
            <a:pPr marL="0" indent="0">
              <a:buNone/>
            </a:pPr>
            <a:r>
              <a:rPr lang="en-US" sz="2600" dirty="0"/>
              <a:t>                         CON or NEG</a:t>
            </a:r>
          </a:p>
          <a:p>
            <a:pPr marL="0" indent="0">
              <a:buNone/>
            </a:pPr>
            <a:endParaRPr lang="en-US" sz="2400" dirty="0"/>
          </a:p>
          <a:p>
            <a:pPr marL="0" indent="0">
              <a:buNone/>
            </a:pPr>
            <a:r>
              <a:rPr lang="en-US" sz="2600" dirty="0"/>
              <a:t>In Congress: Students will identify themselves by name each time they speak</a:t>
            </a:r>
            <a:r>
              <a:rPr lang="en-US" sz="2400" dirty="0"/>
              <a:t>.</a:t>
            </a:r>
          </a:p>
        </p:txBody>
      </p:sp>
    </p:spTree>
    <p:extLst>
      <p:ext uri="{BB962C8B-B14F-4D97-AF65-F5344CB8AC3E}">
        <p14:creationId xmlns:p14="http://schemas.microsoft.com/office/powerpoint/2010/main" val="42724242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336</TotalTime>
  <Words>1340</Words>
  <Application>Microsoft Macintosh PowerPoint</Application>
  <PresentationFormat>Widescreen</PresentationFormat>
  <Paragraphs>127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WELCOME TO NEW JERSEY SPEECH AND DEBATE</vt:lpstr>
      <vt:lpstr>WORKSHOP OVERVIEW</vt:lpstr>
      <vt:lpstr>THE FUNDAMENTALS:</vt:lpstr>
      <vt:lpstr>PURPOSE</vt:lpstr>
      <vt:lpstr>FINDING VOICE: OPPORTUNITIES ARE ENDLESS </vt:lpstr>
      <vt:lpstr>BASIC VOCABULARY</vt:lpstr>
      <vt:lpstr>Tournament Logistics: Scheduling</vt:lpstr>
      <vt:lpstr>SCHEMATICS</vt:lpstr>
      <vt:lpstr>STUDENTS’ RESPONSIBILITIES</vt:lpstr>
      <vt:lpstr>JUDGES’ RESPONSIBILITIES</vt:lpstr>
      <vt:lpstr>PAPER AND ONLINE E-BALLOTS</vt:lpstr>
      <vt:lpstr>PAPER vs E-BALLOTS</vt:lpstr>
      <vt:lpstr>E-BALLOTS (continued)</vt:lpstr>
      <vt:lpstr>HELP: I HEAR YOU</vt:lpstr>
      <vt:lpstr>MORE RESOURCES</vt:lpstr>
      <vt:lpstr>Q &amp; A</vt:lpstr>
      <vt:lpstr> THANK YOU FOR JUDGING!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NEW JERSEY SPEECH AND DEBATE</dc:title>
  <dc:creator>Microsoft Office User</dc:creator>
  <cp:lastModifiedBy>Microsoft Office User</cp:lastModifiedBy>
  <cp:revision>37</cp:revision>
  <dcterms:created xsi:type="dcterms:W3CDTF">2019-10-05T19:50:11Z</dcterms:created>
  <dcterms:modified xsi:type="dcterms:W3CDTF">2019-10-06T01:27:00Z</dcterms:modified>
</cp:coreProperties>
</file>